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1"/>
  </p:notesMasterIdLst>
  <p:sldIdLst>
    <p:sldId id="256" r:id="rId4"/>
    <p:sldId id="341" r:id="rId5"/>
    <p:sldId id="342" r:id="rId6"/>
    <p:sldId id="343" r:id="rId7"/>
    <p:sldId id="273" r:id="rId8"/>
    <p:sldId id="274" r:id="rId9"/>
    <p:sldId id="276" r:id="rId10"/>
    <p:sldId id="262" r:id="rId11"/>
    <p:sldId id="287" r:id="rId12"/>
    <p:sldId id="275" r:id="rId13"/>
    <p:sldId id="308" r:id="rId14"/>
    <p:sldId id="299" r:id="rId15"/>
    <p:sldId id="340" r:id="rId16"/>
    <p:sldId id="301" r:id="rId17"/>
    <p:sldId id="302" r:id="rId18"/>
    <p:sldId id="304" r:id="rId19"/>
    <p:sldId id="305" r:id="rId20"/>
    <p:sldId id="319" r:id="rId21"/>
    <p:sldId id="311" r:id="rId22"/>
    <p:sldId id="309" r:id="rId23"/>
    <p:sldId id="310" r:id="rId24"/>
    <p:sldId id="307" r:id="rId25"/>
    <p:sldId id="313" r:id="rId26"/>
    <p:sldId id="317" r:id="rId27"/>
    <p:sldId id="315" r:id="rId28"/>
    <p:sldId id="316" r:id="rId29"/>
    <p:sldId id="331" r:id="rId30"/>
    <p:sldId id="314" r:id="rId31"/>
    <p:sldId id="320" r:id="rId32"/>
    <p:sldId id="321" r:id="rId33"/>
    <p:sldId id="322" r:id="rId34"/>
    <p:sldId id="325" r:id="rId35"/>
    <p:sldId id="323" r:id="rId36"/>
    <p:sldId id="326" r:id="rId37"/>
    <p:sldId id="327" r:id="rId38"/>
    <p:sldId id="328" r:id="rId39"/>
    <p:sldId id="295" r:id="rId40"/>
    <p:sldId id="280" r:id="rId41"/>
    <p:sldId id="296" r:id="rId42"/>
    <p:sldId id="297" r:id="rId43"/>
    <p:sldId id="277" r:id="rId44"/>
    <p:sldId id="285" r:id="rId45"/>
    <p:sldId id="286" r:id="rId46"/>
    <p:sldId id="288" r:id="rId47"/>
    <p:sldId id="289" r:id="rId48"/>
    <p:sldId id="290" r:id="rId49"/>
    <p:sldId id="281" r:id="rId50"/>
    <p:sldId id="293" r:id="rId51"/>
    <p:sldId id="294" r:id="rId52"/>
    <p:sldId id="282" r:id="rId53"/>
    <p:sldId id="283" r:id="rId54"/>
    <p:sldId id="284" r:id="rId55"/>
    <p:sldId id="332" r:id="rId56"/>
    <p:sldId id="344" r:id="rId57"/>
    <p:sldId id="272" r:id="rId58"/>
    <p:sldId id="291" r:id="rId59"/>
    <p:sldId id="26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D1E3F3"/>
    <a:srgbClr val="70AD47"/>
    <a:srgbClr val="4AE6BD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4207B-7315-4EB2-9319-8771646D96D2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3E4207B-7315-4EB2-9319-8771646D96D2}" type="slidenum">
              <a:rPr lang="en-US" sz="1400" b="0" strike="noStrike" spc="-1" smtClean="0">
                <a:latin typeface="바탕"/>
              </a:rPr>
              <a:t>7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435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4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9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6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53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3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31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44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1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2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9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41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3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13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56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43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4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01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0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5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4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7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9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1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09491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679510" y="644691"/>
            <a:ext cx="4617573" cy="556861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04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887755" y="0"/>
            <a:ext cx="441649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54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987" y="624086"/>
            <a:ext cx="5376597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01749" y="624086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01749" y="3504407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34213" y="3504407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933915" y="624087"/>
            <a:ext cx="2688299" cy="26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51874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27" name="Picture 3" descr="D:\GoogleSlides\002-기본자료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000941"/>
            <a:ext cx="4992555" cy="4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9609" y="1166248"/>
            <a:ext cx="4588665" cy="312684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176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10261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522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07435" y="164638"/>
            <a:ext cx="1118456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7435" y="932723"/>
            <a:ext cx="1118456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E:\002-KIMS BUSINESS\007-02-Googleslidesppt\02-GSppt-Contents-Kim\20170215\02-abs\businessman-with-city-vew-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92544" y="4581129"/>
            <a:ext cx="1010061" cy="20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9" r:id="rId13"/>
    <p:sldLayoutId id="214748369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1" r:id="rId15"/>
    <p:sldLayoutId id="2147483692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7907" y="3443039"/>
            <a:ext cx="4807008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4조</a:t>
            </a:r>
            <a:endParaRPr lang="en-US" sz="3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오경석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2014097054 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박성원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2014097035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추승윤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2014097085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	</a:t>
            </a:r>
            <a:r>
              <a:rPr lang="en-US" sz="20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이성협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2014097061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9640" y="75960"/>
            <a:ext cx="1854720" cy="1854720"/>
          </a:xfrm>
          <a:prstGeom prst="ellipse">
            <a:avLst/>
          </a:prstGeom>
          <a:solidFill>
            <a:srgbClr val="4A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1670039" y="936000"/>
            <a:ext cx="9657867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IoT를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활용한</a:t>
            </a:r>
            <a:endParaRPr lang="en-US" sz="60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반려어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통합 관리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서비스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(with MQTT)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806736" y="6488640"/>
            <a:ext cx="2577927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2019-2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소프트웨어</a:t>
            </a: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설계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E9783FE-93D7-48D7-9EE0-E82902A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99" y="1260392"/>
            <a:ext cx="8791821" cy="48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9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A14A55E-4D7F-4B0F-B7CE-E2D9B0C14F69}"/>
              </a:ext>
            </a:extLst>
          </p:cNvPr>
          <p:cNvSpPr/>
          <p:nvPr/>
        </p:nvSpPr>
        <p:spPr>
          <a:xfrm>
            <a:off x="4788601" y="1651356"/>
            <a:ext cx="2614797" cy="207751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703843" y="4498758"/>
            <a:ext cx="2784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Server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2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333144" y="1935300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IoT Server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9" y="1812868"/>
            <a:ext cx="5467215" cy="3658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MQTT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통신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데이터베이스 연결 용이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JSON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형식 데이터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596695" y="2247534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006" y="1935300"/>
            <a:ext cx="3589200" cy="358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530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JSON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쿼리 사용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인덱스 분류 및 키 사용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분산데이터 처리 가능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7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518636" y="1935300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IAM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99" y="1935300"/>
            <a:ext cx="5467215" cy="358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530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SSL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기반 보안 방식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Using 3 key (Public/private, Device code)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Pool ID using Server address.</a:t>
            </a:r>
          </a:p>
        </p:txBody>
      </p:sp>
    </p:spTree>
    <p:extLst>
      <p:ext uri="{BB962C8B-B14F-4D97-AF65-F5344CB8AC3E}">
        <p14:creationId xmlns:p14="http://schemas.microsoft.com/office/powerpoint/2010/main" val="398228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77A3F0-AD24-4B11-8151-0B9F6B815F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7" y="3545616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Server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D5A7F3-E999-4A6C-A9F1-00D767EB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45616"/>
            <a:ext cx="5526213" cy="27027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519" y="609600"/>
            <a:ext cx="5209299" cy="270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1A9D0A-6E80-44BC-83DC-5B53125D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09600"/>
            <a:ext cx="2706813" cy="2702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345491"/>
            <a:ext cx="4832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MQTT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브로커  및 데이터 베이스 연결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SSL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기반 인증 방식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각 모듈은 서로 다른 토픽을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클라우드 서버로써 실시간 송수신 가능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앱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연결시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Pool ID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이중 인증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데이터 통계 시각화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A166D-91D2-4BE6-860F-B7E65625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400" y="609600"/>
            <a:ext cx="2706813" cy="27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F862-6D92-45F5-ADE6-725D5043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25" y="1163150"/>
            <a:ext cx="12135749" cy="2056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263B8-FB8B-48B9-A4DA-4F61CA553981}"/>
              </a:ext>
            </a:extLst>
          </p:cNvPr>
          <p:cNvSpPr txBox="1"/>
          <p:nvPr/>
        </p:nvSpPr>
        <p:spPr>
          <a:xfrm>
            <a:off x="950790" y="4069144"/>
            <a:ext cx="398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클라이언트 인증키</a:t>
            </a:r>
          </a:p>
        </p:txBody>
      </p:sp>
    </p:spTree>
    <p:extLst>
      <p:ext uri="{BB962C8B-B14F-4D97-AF65-F5344CB8AC3E}">
        <p14:creationId xmlns:p14="http://schemas.microsoft.com/office/powerpoint/2010/main" val="129051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EC7FA1-3D09-48F8-9C60-3BFAB1AD3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F862-6D92-45F5-ADE6-725D5043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86" y="905400"/>
            <a:ext cx="6789874" cy="5294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8C663-DF8B-42CC-9D9D-BFE359D62C6E}"/>
              </a:ext>
            </a:extLst>
          </p:cNvPr>
          <p:cNvSpPr txBox="1"/>
          <p:nvPr/>
        </p:nvSpPr>
        <p:spPr>
          <a:xfrm>
            <a:off x="7673446" y="2728474"/>
            <a:ext cx="39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Server - Json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Meta Data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0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E1F87D-EFF8-4C39-BAAA-CF8CA8CD36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9C998A-4C59-42CC-9709-FD5093AC9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8" y="798918"/>
            <a:ext cx="6996645" cy="5686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D2FFF-8483-410F-85EB-31D33D856F65}"/>
              </a:ext>
            </a:extLst>
          </p:cNvPr>
          <p:cNvSpPr txBox="1"/>
          <p:nvPr/>
        </p:nvSpPr>
        <p:spPr>
          <a:xfrm>
            <a:off x="7900916" y="2828835"/>
            <a:ext cx="39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Shadow update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Topic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2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703843" y="4498758"/>
            <a:ext cx="2784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Sensor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6D9C32E3-835C-4EF6-BFEA-0658840572A1}"/>
              </a:ext>
            </a:extLst>
          </p:cNvPr>
          <p:cNvSpPr>
            <a:spLocks noChangeAspect="1"/>
          </p:cNvSpPr>
          <p:nvPr/>
        </p:nvSpPr>
        <p:spPr>
          <a:xfrm>
            <a:off x="5066399" y="1651356"/>
            <a:ext cx="2059197" cy="20763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4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D4DCE-FF87-436B-8AC6-3CF66F53A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9A412509-F817-48F8-9023-148EA223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IoT Background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119FB222-9114-46E0-AAAE-CED452B54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192000" cy="384043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Recent Trends in the IoT System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89622D-5C1F-4800-A915-12F5BA825FB3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1B8D1-CE0F-4605-97FB-A01894494B5B}"/>
              </a:ext>
            </a:extLst>
          </p:cNvPr>
          <p:cNvSpPr txBox="1"/>
          <p:nvPr/>
        </p:nvSpPr>
        <p:spPr>
          <a:xfrm>
            <a:off x="3045656" y="2038149"/>
            <a:ext cx="238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But,</a:t>
            </a:r>
            <a:endParaRPr lang="ko-KR" altLang="en-US" sz="4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BB1C-41D0-4313-AE2A-CB4ADFF70E29}"/>
              </a:ext>
            </a:extLst>
          </p:cNvPr>
          <p:cNvSpPr txBox="1"/>
          <p:nvPr/>
        </p:nvSpPr>
        <p:spPr>
          <a:xfrm>
            <a:off x="4718203" y="2716924"/>
            <a:ext cx="5147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사용률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26%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22FA6-5C37-4A57-BFF2-4C82FE0D8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06" y="4421528"/>
            <a:ext cx="8402223" cy="1352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449D4A-A002-4AD6-8B19-5773A0FD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8" y="5189614"/>
            <a:ext cx="718285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066444" y="195434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WEMOS D1R2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831" y="1405663"/>
            <a:ext cx="4644533" cy="4503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Arduino UNO + WIFI module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Analogue Multi Channel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저렴하고 모듈화 가능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WIFI libraries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작업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096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157869" y="331929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IDE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587" y="1405663"/>
            <a:ext cx="4503020" cy="45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580794" y="2038382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Paho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MQTT Library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153" y="2361548"/>
            <a:ext cx="4606060" cy="2010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Support Arduino D1R2 and AWS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Open source library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Support Arduino IDE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MQTT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통신을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E5F35-FA33-4DEF-A86A-AFDF9D1C7AEA}"/>
              </a:ext>
            </a:extLst>
          </p:cNvPr>
          <p:cNvSpPr txBox="1"/>
          <p:nvPr/>
        </p:nvSpPr>
        <p:spPr>
          <a:xfrm>
            <a:off x="1841820" y="5265280"/>
            <a:ext cx="8051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AWS official library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는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Uno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계열의 기기만 지원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4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6669C-DDA9-4620-B08D-E15A981E79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7" y="3545616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Arduino Sensor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136537" y="1140133"/>
            <a:ext cx="2304256" cy="1576545"/>
            <a:chOff x="803640" y="3309241"/>
            <a:chExt cx="2059657" cy="1182409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3736"/>
              <a:ext cx="2059657" cy="807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Temperature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Water level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PH Checker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Motor for Feeding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09241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&lt; Modules &gt;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9D5A7F3-E999-4A6C-A9F1-00D767EB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5616"/>
            <a:ext cx="5543550" cy="2702784"/>
          </a:xfrm>
          <a:prstGeom prst="rect">
            <a:avLst/>
          </a:prstGeom>
        </p:spPr>
      </p:pic>
      <p:pic>
        <p:nvPicPr>
          <p:cNvPr id="19" name="그림 18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7" y="609600"/>
            <a:ext cx="5354763" cy="2702784"/>
          </a:xfrm>
          <a:prstGeom prst="rect">
            <a:avLst/>
          </a:prstGeom>
        </p:spPr>
      </p:pic>
      <p:pic>
        <p:nvPicPr>
          <p:cNvPr id="21" name="그림 20" descr="테이블, 실내, 물품, 앉아있는이(가) 표시된 사진&#10;&#10;자동 생성된 설명">
            <a:extLst>
              <a:ext uri="{FF2B5EF4-FFF2-40B4-BE49-F238E27FC236}">
                <a16:creationId xmlns:a16="http://schemas.microsoft.com/office/drawing/2014/main" id="{381A9D0A-6E80-44BC-83DC-5B53125D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84"/>
            <a:ext cx="2706813" cy="266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092273"/>
            <a:ext cx="4832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 모듈에 센서 하나씩 연결하여 모듈화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AWS cloud server using PAHO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 센서 모듈에 각각의 고유한 토픽 할당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일반 센서 측정치는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초마다 업데이트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모터는 마지막 급여시간으로부터 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시간 후에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피딩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예외로 사용자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요청시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피딩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각각의 모듈은 해당 토픽을 이용해서 메시지를 브로드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캐스트함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4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CF82D47-CEB9-4835-8FF9-2A8945ED0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" y="1390669"/>
            <a:ext cx="5633225" cy="4747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F44006-53CE-49DD-8783-5280F1051712}"/>
              </a:ext>
            </a:extLst>
          </p:cNvPr>
          <p:cNvSpPr/>
          <p:nvPr/>
        </p:nvSpPr>
        <p:spPr>
          <a:xfrm>
            <a:off x="749919" y="2226349"/>
            <a:ext cx="926482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600F8E-D913-46E2-83E5-46B3331028A5}"/>
              </a:ext>
            </a:extLst>
          </p:cNvPr>
          <p:cNvSpPr/>
          <p:nvPr/>
        </p:nvSpPr>
        <p:spPr>
          <a:xfrm>
            <a:off x="705393" y="3617018"/>
            <a:ext cx="971007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21CBF6-DD18-47C1-AB5D-FF1A99FAB7FB}"/>
              </a:ext>
            </a:extLst>
          </p:cNvPr>
          <p:cNvSpPr/>
          <p:nvPr/>
        </p:nvSpPr>
        <p:spPr>
          <a:xfrm>
            <a:off x="705393" y="4944800"/>
            <a:ext cx="971007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F6C823-672C-414F-844D-4FB6FADD43F2}"/>
              </a:ext>
            </a:extLst>
          </p:cNvPr>
          <p:cNvSpPr txBox="1"/>
          <p:nvPr/>
        </p:nvSpPr>
        <p:spPr>
          <a:xfrm>
            <a:off x="7288726" y="3293852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Certification Key 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4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82BDCD-AFE5-4428-A2DE-86E11204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8" y="1013027"/>
            <a:ext cx="6633183" cy="722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684AF-A641-4106-95BE-3C4B488EC925}"/>
              </a:ext>
            </a:extLst>
          </p:cNvPr>
          <p:cNvSpPr txBox="1"/>
          <p:nvPr/>
        </p:nvSpPr>
        <p:spPr>
          <a:xfrm>
            <a:off x="7787487" y="338017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Arduino monitor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2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테이블, 플레이트, 하얀색, 컴퓨터이(가) 표시된 사진&#10;&#10;자동 생성된 설명">
            <a:extLst>
              <a:ext uri="{FF2B5EF4-FFF2-40B4-BE49-F238E27FC236}">
                <a16:creationId xmlns:a16="http://schemas.microsoft.com/office/drawing/2014/main" id="{F782545B-7F6A-4760-BCA2-C922749E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4" y="848819"/>
            <a:ext cx="7448812" cy="5586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F10D-74C6-4091-ACB1-E841BF01789E}"/>
              </a:ext>
            </a:extLst>
          </p:cNvPr>
          <p:cNvSpPr txBox="1"/>
          <p:nvPr/>
        </p:nvSpPr>
        <p:spPr>
          <a:xfrm>
            <a:off x="8407053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Components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08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DA58E-9B66-424D-BDEE-6FBEF48BA62F}"/>
              </a:ext>
            </a:extLst>
          </p:cNvPr>
          <p:cNvSpPr txBox="1"/>
          <p:nvPr/>
        </p:nvSpPr>
        <p:spPr>
          <a:xfrm>
            <a:off x="6133172" y="318389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Motor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실내, 하얀색, 앉아있는, 작은이(가) 표시된 사진&#10;&#10;자동 생성된 설명">
            <a:extLst>
              <a:ext uri="{FF2B5EF4-FFF2-40B4-BE49-F238E27FC236}">
                <a16:creationId xmlns:a16="http://schemas.microsoft.com/office/drawing/2014/main" id="{CAFB3A74-C13C-4F0E-A041-9F2747725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9" y="1918009"/>
            <a:ext cx="5625938" cy="31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79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1ECDB-BBE3-4B1A-9E34-1AFCDC01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1477536"/>
            <a:ext cx="5471532" cy="4103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EA2AD-A861-4F69-8442-BE12DDF45160}"/>
              </a:ext>
            </a:extLst>
          </p:cNvPr>
          <p:cNvSpPr txBox="1"/>
          <p:nvPr/>
        </p:nvSpPr>
        <p:spPr>
          <a:xfrm>
            <a:off x="6133172" y="318389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Kit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523618" y="4441608"/>
            <a:ext cx="31447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Application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7B4035-6CE6-4FE6-B4C6-CCF3E38488C6}"/>
              </a:ext>
            </a:extLst>
          </p:cNvPr>
          <p:cNvSpPr/>
          <p:nvPr/>
        </p:nvSpPr>
        <p:spPr>
          <a:xfrm>
            <a:off x="5551373" y="1904887"/>
            <a:ext cx="1089249" cy="18850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9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4BCA7B-DADA-4AF5-B504-376C321FAE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9A412509-F817-48F8-9023-148EA223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494949"/>
                </a:solidFill>
              </a:rPr>
              <a:t>IoT Background</a:t>
            </a:r>
            <a:endParaRPr lang="ko-KR" altLang="en-US" dirty="0">
              <a:solidFill>
                <a:srgbClr val="494949"/>
              </a:solidFill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119FB222-9114-46E0-AAAE-CED452B54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192000" cy="384043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494949"/>
                </a:solidFill>
              </a:rPr>
              <a:t>Recent Trends in the IoT System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89622D-5C1F-4800-A915-12F5BA825FB3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1B8D1-CE0F-4605-97FB-A01894494B5B}"/>
              </a:ext>
            </a:extLst>
          </p:cNvPr>
          <p:cNvSpPr txBox="1"/>
          <p:nvPr/>
        </p:nvSpPr>
        <p:spPr>
          <a:xfrm>
            <a:off x="5342353" y="1626901"/>
            <a:ext cx="150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ko-KR" altLang="en-US" sz="3600" dirty="0">
              <a:solidFill>
                <a:srgbClr val="4949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BB1C-41D0-4313-AE2A-CB4ADFF70E29}"/>
              </a:ext>
            </a:extLst>
          </p:cNvPr>
          <p:cNvSpPr txBox="1"/>
          <p:nvPr/>
        </p:nvSpPr>
        <p:spPr>
          <a:xfrm>
            <a:off x="1633912" y="2407225"/>
            <a:ext cx="286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SIDE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85553-3646-439E-98A0-2652DE5964B8}"/>
              </a:ext>
            </a:extLst>
          </p:cNvPr>
          <p:cNvSpPr txBox="1"/>
          <p:nvPr/>
        </p:nvSpPr>
        <p:spPr>
          <a:xfrm>
            <a:off x="7909636" y="2407225"/>
            <a:ext cx="264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SIDE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2C839-482F-403E-BA7C-85BB31EAEC67}"/>
              </a:ext>
            </a:extLst>
          </p:cNvPr>
          <p:cNvSpPr txBox="1"/>
          <p:nvPr/>
        </p:nvSpPr>
        <p:spPr>
          <a:xfrm>
            <a:off x="1844584" y="3378979"/>
            <a:ext cx="244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높은 제품 가격대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28190-0305-46CF-808E-5AC1209A5EF8}"/>
              </a:ext>
            </a:extLst>
          </p:cNvPr>
          <p:cNvSpPr txBox="1"/>
          <p:nvPr/>
        </p:nvSpPr>
        <p:spPr>
          <a:xfrm>
            <a:off x="1633912" y="4497593"/>
            <a:ext cx="286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서비스 제공이 제한적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6A429-AEF5-4D2B-86B5-644E94515568}"/>
              </a:ext>
            </a:extLst>
          </p:cNvPr>
          <p:cNvSpPr txBox="1"/>
          <p:nvPr/>
        </p:nvSpPr>
        <p:spPr>
          <a:xfrm>
            <a:off x="7666639" y="3354337"/>
            <a:ext cx="350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자사의 플랫폼 기기만 호환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539F3-9B84-4118-B482-90278EAFF15D}"/>
              </a:ext>
            </a:extLst>
          </p:cNvPr>
          <p:cNvSpPr txBox="1"/>
          <p:nvPr/>
        </p:nvSpPr>
        <p:spPr>
          <a:xfrm>
            <a:off x="7487538" y="4481552"/>
            <a:ext cx="470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복합적 서비스 제공이 어려움</a:t>
            </a:r>
            <a:endParaRPr lang="ko-KR" altLang="en-US" sz="2000" b="1" dirty="0">
              <a:solidFill>
                <a:srgbClr val="4949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57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459469" y="333400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831" y="2712132"/>
            <a:ext cx="4644533" cy="18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1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754222" y="228625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AWS Library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470" y="2051818"/>
            <a:ext cx="4139071" cy="2754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C7357-19AA-4494-B34B-AE2FAEE7B3DA}"/>
              </a:ext>
            </a:extLst>
          </p:cNvPr>
          <p:cNvSpPr txBox="1"/>
          <p:nvPr/>
        </p:nvSpPr>
        <p:spPr>
          <a:xfrm>
            <a:off x="6253890" y="3371799"/>
            <a:ext cx="4832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MQTT libraries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Pool ID certification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98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363572" y="3105834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763" y="2051818"/>
            <a:ext cx="3672485" cy="27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483BB26-B137-4234-A199-CAE067E92F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6" y="3662734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Application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86" y="609600"/>
            <a:ext cx="5405141" cy="2936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345491"/>
            <a:ext cx="4832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Using AWS Library publish, subscribe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Pool ID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사용하여 기기 등록 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실시간 센서 데이터 수신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측정값에 따른 가이드 메시지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lvl="0" indent="-285750">
              <a:buFontTx/>
              <a:buChar char="-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먹이 급여 관련 시간정보 제공 및 급여버튼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이전 측정값 확인을 위한 그래프 제공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FA22D23-B51A-4154-8682-0E48701D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2986736">
            <a:extLst>
              <a:ext uri="{FF2B5EF4-FFF2-40B4-BE49-F238E27FC236}">
                <a16:creationId xmlns:a16="http://schemas.microsoft.com/office/drawing/2014/main" id="{4CCAC3C5-5CA2-4C66-BBC9-DCDBDF76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609601"/>
            <a:ext cx="2360099" cy="39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A57543-1AF3-4FA4-ADAF-12DCFA140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0553912">
            <a:extLst>
              <a:ext uri="{FF2B5EF4-FFF2-40B4-BE49-F238E27FC236}">
                <a16:creationId xmlns:a16="http://schemas.microsoft.com/office/drawing/2014/main" id="{819E7EE4-A45F-4F0B-9681-98A80938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7172" y="609600"/>
            <a:ext cx="3252878" cy="57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51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511" y="666293"/>
            <a:ext cx="6863178" cy="5951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A48D1-F2DA-4EF8-A453-81FABD731F7C}"/>
              </a:ext>
            </a:extLst>
          </p:cNvPr>
          <p:cNvSpPr txBox="1"/>
          <p:nvPr/>
        </p:nvSpPr>
        <p:spPr>
          <a:xfrm>
            <a:off x="8077200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Topic Subscribe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0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61" y="2193231"/>
            <a:ext cx="6863178" cy="289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5DAF0-3D6B-4FD8-86BC-ECCD93314D51}"/>
              </a:ext>
            </a:extLst>
          </p:cNvPr>
          <p:cNvSpPr txBox="1"/>
          <p:nvPr/>
        </p:nvSpPr>
        <p:spPr>
          <a:xfrm>
            <a:off x="7886700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Message publish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7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301" y="1694075"/>
            <a:ext cx="3896098" cy="3896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07108-73D7-470C-823E-0F69FFF3226C}"/>
              </a:ext>
            </a:extLst>
          </p:cNvPr>
          <p:cNvSpPr txBox="1"/>
          <p:nvPr/>
        </p:nvSpPr>
        <p:spPr>
          <a:xfrm>
            <a:off x="5083915" y="2828835"/>
            <a:ext cx="5888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Certificate of qualification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Pool ID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5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66BE99-1174-4197-9235-E3C873C260FD}"/>
              </a:ext>
            </a:extLst>
          </p:cNvPr>
          <p:cNvSpPr/>
          <p:nvPr/>
        </p:nvSpPr>
        <p:spPr>
          <a:xfrm>
            <a:off x="966355" y="3731338"/>
            <a:ext cx="10861963" cy="2552730"/>
          </a:xfrm>
          <a:prstGeom prst="roundRect">
            <a:avLst>
              <a:gd name="adj" fmla="val 6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토픽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Water_Level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/shadow/update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/thing/Water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Temperatare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/thing/PH-Sensor/shadow/update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/thing/Camera-Sensor/shadow/update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:{“state”:{“reported”:{“value”:“?···”}}}</a:t>
            </a:r>
          </a:p>
          <a:p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피딩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“{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“state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“desired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”:{“motor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”:1}},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“client Token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“Feeder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”}”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3703D-5C38-478C-89C6-8AC991143A2A}"/>
              </a:ext>
            </a:extLst>
          </p:cNvPr>
          <p:cNvSpPr/>
          <p:nvPr/>
        </p:nvSpPr>
        <p:spPr>
          <a:xfrm>
            <a:off x="824007" y="3429000"/>
            <a:ext cx="1723368" cy="41296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형식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3C35E-9E34-4099-A773-BCC26B2A3DDA}"/>
              </a:ext>
            </a:extLst>
          </p:cNvPr>
          <p:cNvSpPr txBox="1"/>
          <p:nvPr/>
        </p:nvSpPr>
        <p:spPr>
          <a:xfrm>
            <a:off x="3430399" y="1668064"/>
            <a:ext cx="593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센서 측정데이터 </a:t>
            </a:r>
            <a:r>
              <a:rPr lang="en-US" altLang="ko-KR" b="1" dirty="0"/>
              <a:t>: 10</a:t>
            </a:r>
            <a:r>
              <a:rPr lang="ko-KR" altLang="en-US" b="1" dirty="0"/>
              <a:t>초마다 측정 후 서버로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85422-9C2D-4952-8EBB-62CBDE0560EE}"/>
              </a:ext>
            </a:extLst>
          </p:cNvPr>
          <p:cNvSpPr txBox="1"/>
          <p:nvPr/>
        </p:nvSpPr>
        <p:spPr>
          <a:xfrm>
            <a:off x="3430398" y="2155068"/>
            <a:ext cx="760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피딩</a:t>
            </a:r>
            <a:r>
              <a:rPr lang="ko-KR" altLang="en-US" b="1" dirty="0"/>
              <a:t> 모터 요청데이터 </a:t>
            </a:r>
            <a:r>
              <a:rPr lang="en-US" altLang="ko-KR" b="1" dirty="0"/>
              <a:t>: </a:t>
            </a:r>
            <a:r>
              <a:rPr lang="ko-KR" altLang="en-US" b="1" dirty="0"/>
              <a:t>마지막 급여시간 서버전송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6</a:t>
            </a:r>
            <a:r>
              <a:rPr lang="ko-KR" altLang="en-US" b="1" dirty="0"/>
              <a:t>시간 후 </a:t>
            </a:r>
            <a:r>
              <a:rPr lang="ko-KR" altLang="en-US" b="1" dirty="0" err="1"/>
              <a:t>리프레시</a:t>
            </a:r>
            <a:endParaRPr lang="en-US" altLang="ko-KR" b="1" dirty="0"/>
          </a:p>
          <a:p>
            <a:r>
              <a:rPr lang="en-US" altLang="ko-KR" b="1" dirty="0"/>
              <a:t>			(</a:t>
            </a:r>
            <a:r>
              <a:rPr lang="ko-KR" altLang="en-US" b="1" dirty="0"/>
              <a:t>앱으로부터 </a:t>
            </a:r>
            <a:r>
              <a:rPr lang="ko-KR" altLang="en-US" b="1" dirty="0" err="1"/>
              <a:t>요청시</a:t>
            </a:r>
            <a:r>
              <a:rPr lang="ko-KR" altLang="en-US" b="1" dirty="0"/>
              <a:t> 동작 후 </a:t>
            </a:r>
            <a:r>
              <a:rPr lang="ko-KR" altLang="en-US" b="1" dirty="0" err="1"/>
              <a:t>리프레시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95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_x337455328" descr="EMB000001ec2b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2" y="1408523"/>
            <a:ext cx="7313664" cy="50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7F184D-6A4D-4C59-B63E-BC658496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53" y="602943"/>
            <a:ext cx="6006056" cy="596590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4A6F802-6161-4702-BA4F-8B8C8D7B9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4" y="1486493"/>
            <a:ext cx="4800659" cy="4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BB70536B-FFA6-43AC-99A6-AC07FBF92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300" y="839188"/>
            <a:ext cx="4457700" cy="5568619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484377" y="1892829"/>
            <a:ext cx="2400267" cy="2088621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580388" y="2519962"/>
            <a:ext cx="23042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94949"/>
                </a:solidFill>
                <a:cs typeface="Arial" pitchFamily="34" charset="0"/>
              </a:rPr>
              <a:t>Pet Fish</a:t>
            </a:r>
          </a:p>
          <a:p>
            <a:pPr algn="ctr"/>
            <a:r>
              <a:rPr lang="en-US" altLang="ko-KR" sz="2000" b="1" dirty="0">
                <a:solidFill>
                  <a:srgbClr val="494949"/>
                </a:solidFill>
                <a:cs typeface="Arial" pitchFamily="34" charset="0"/>
              </a:rPr>
              <a:t>IoT Services</a:t>
            </a:r>
            <a:endParaRPr lang="ko-KR" altLang="en-US" sz="2000" b="1" dirty="0">
              <a:solidFill>
                <a:srgbClr val="494949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3445" y="2381014"/>
            <a:ext cx="5788555" cy="32008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정서안정</a:t>
            </a:r>
            <a:r>
              <a:rPr lang="en-US" altLang="ko-KR" b="1" dirty="0"/>
              <a:t>, </a:t>
            </a:r>
            <a:r>
              <a:rPr lang="ko-KR" altLang="en-US" b="1" dirty="0"/>
              <a:t>인테리어 등으로 인해 반려동물 랭킹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위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단일 대상에 </a:t>
            </a:r>
            <a:r>
              <a:rPr lang="ko-KR" altLang="en-US" b="1" dirty="0">
                <a:solidFill>
                  <a:srgbClr val="FF0000"/>
                </a:solidFill>
              </a:rPr>
              <a:t>통합적 서비스는 어려움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기존의 제품들은 </a:t>
            </a:r>
            <a:r>
              <a:rPr lang="ko-KR" altLang="en-US" b="1" dirty="0">
                <a:solidFill>
                  <a:srgbClr val="FF0000"/>
                </a:solidFill>
              </a:rPr>
              <a:t>높은 가격대와 설치 난이도</a:t>
            </a:r>
            <a:r>
              <a:rPr lang="ko-KR" altLang="en-US" b="1" dirty="0"/>
              <a:t>를 가짐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양육 난이도가 높다고 알려져 있으나 </a:t>
            </a:r>
            <a:r>
              <a:rPr lang="ko-KR" altLang="en-US" b="1" dirty="0">
                <a:solidFill>
                  <a:srgbClr val="FF0000"/>
                </a:solidFill>
              </a:rPr>
              <a:t>정확한 수치제어와 체계적인 관리가 있다면 생명주기가 보장됨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endParaRPr lang="en-US" altLang="ko-KR" b="1" dirty="0"/>
          </a:p>
          <a:p>
            <a:pPr algn="ctr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가격이 저렴하고 효율적인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통합관리 플랫폼이 필요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1811" y="1003300"/>
            <a:ext cx="20162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Pet Fish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83812-59FF-4FD5-8E86-CD71107DE107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7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E0167F5-9DB1-41B2-993D-857BD574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22" y="422571"/>
            <a:ext cx="6053330" cy="60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905B3-135D-4F0C-B954-46D6D87340A3}"/>
              </a:ext>
            </a:extLst>
          </p:cNvPr>
          <p:cNvGrpSpPr/>
          <p:nvPr/>
        </p:nvGrpSpPr>
        <p:grpSpPr>
          <a:xfrm>
            <a:off x="4871004" y="1128509"/>
            <a:ext cx="2449992" cy="5498858"/>
            <a:chOff x="4871004" y="-382791"/>
            <a:chExt cx="2449992" cy="54988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86EFDA-0E0C-42E0-81CB-796EE81F4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6E048-F028-4A58-A664-537208BC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238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CAC722-A965-4DEE-B49C-42698318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76903"/>
          <a:stretch/>
        </p:blipFill>
        <p:spPr>
          <a:xfrm>
            <a:off x="4339574" y="2003204"/>
            <a:ext cx="7373262" cy="285159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EB63C-5C3A-48D3-84D2-AE9DD24FC0C9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2AF081-02D3-4CF8-9765-E4E53AA6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786D5B-9993-4546-AF72-49F3DE6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27" name="CustomShape 1">
            <a:extLst>
              <a:ext uri="{FF2B5EF4-FFF2-40B4-BE49-F238E27FC236}">
                <a16:creationId xmlns:a16="http://schemas.microsoft.com/office/drawing/2014/main" id="{F077C4E6-CFCB-4C98-9C1B-60F85BC8A20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2A283F6C-67A4-476C-BB2B-A8F896E982A3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D05B0-5C95-4CDC-A333-8BCE43FF342B}"/>
              </a:ext>
            </a:extLst>
          </p:cNvPr>
          <p:cNvSpPr/>
          <p:nvPr/>
        </p:nvSpPr>
        <p:spPr>
          <a:xfrm>
            <a:off x="1201107" y="1753536"/>
            <a:ext cx="2302345" cy="922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CBB0CA-30D6-48DC-AF65-B3A1AFB4043B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45392-C2F5-44F7-8DC1-8A3949109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FF1C4A-BDEF-4FA2-AC43-8B9C934C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52885"/>
          <a:stretch/>
        </p:blipFill>
        <p:spPr>
          <a:xfrm>
            <a:off x="4851270" y="1966224"/>
            <a:ext cx="6424620" cy="292555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2705100"/>
            <a:ext cx="2302345" cy="10834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BB857DAA-FAB5-4E70-8EE6-C19D89F8FAF4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49C4B6D6-D1EC-4B41-8ABA-ABAB70EB8F55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21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17A4B-ED32-45D7-A7C8-27FFD9DE1D6C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49D424-0B7A-4BF7-8A03-D95E3E30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61D7AE-0ADE-421F-81EC-D5FD85CC1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 b="39417"/>
          <a:stretch/>
        </p:blipFill>
        <p:spPr>
          <a:xfrm>
            <a:off x="4851270" y="2643348"/>
            <a:ext cx="6424620" cy="1571303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3819766"/>
            <a:ext cx="2302345" cy="5712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F252DE15-C02E-45C9-9D6F-9FADCD6B6076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74C66272-6AAA-41C4-A3BC-3FA16262FE4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94" b="1"/>
            <a:stretch/>
          </p:blipFill>
          <p:spPr>
            <a:xfrm>
              <a:off x="8224237" y="1128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1506575"/>
            <a:ext cx="2302345" cy="4060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BDDB8C-82E5-4653-AF56-457427A1A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710376" y="276279"/>
            <a:ext cx="3493078" cy="626852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2" name="CustomShape 1">
            <a:extLst>
              <a:ext uri="{FF2B5EF4-FFF2-40B4-BE49-F238E27FC236}">
                <a16:creationId xmlns:a16="http://schemas.microsoft.com/office/drawing/2014/main" id="{6AC0F475-2F8E-45D7-9E13-A427E285417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AD02C49-AD30-432D-842A-E0FA7D9ADE01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38615" r="-559" b="-2220"/>
            <a:stretch/>
          </p:blipFill>
          <p:spPr>
            <a:xfrm>
              <a:off x="8236937" y="-4725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6049925"/>
            <a:ext cx="2302345" cy="216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BDF5-7CC3-48B9-B02A-4834E82FB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0"/>
          <a:stretch/>
        </p:blipFill>
        <p:spPr>
          <a:xfrm>
            <a:off x="4441718" y="3008718"/>
            <a:ext cx="6533664" cy="101404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67F947B-FBB8-4CCB-8447-81A942CF4B6D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B2AFE90F-809F-4D84-B3B2-69BE5223293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7481536" descr="EMB000001ec2b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55" y="1474432"/>
            <a:ext cx="7693890" cy="50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87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2B49715-33B6-44D3-962D-F493FB2F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93" y="1861230"/>
            <a:ext cx="8771414" cy="42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9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3B7C2B-6B5E-436D-889D-E0A920C2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70" y="1517789"/>
            <a:ext cx="7600630" cy="47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08" y="2743201"/>
            <a:ext cx="5999914" cy="3735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4069"/>
            <a:ext cx="6685961" cy="3235131"/>
          </a:xfrm>
          <a:prstGeom prst="rect">
            <a:avLst/>
          </a:prstGeom>
        </p:spPr>
      </p:pic>
      <p:sp>
        <p:nvSpPr>
          <p:cNvPr id="7" name="CustomShape 20"/>
          <p:cNvSpPr/>
          <p:nvPr/>
        </p:nvSpPr>
        <p:spPr>
          <a:xfrm>
            <a:off x="6846882" y="1326711"/>
            <a:ext cx="670542" cy="333000"/>
          </a:xfrm>
          <a:prstGeom prst="rect">
            <a:avLst/>
          </a:prstGeom>
          <a:solidFill>
            <a:srgbClr val="56C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경석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8" name="CustomShape 21"/>
          <p:cNvSpPr/>
          <p:nvPr/>
        </p:nvSpPr>
        <p:spPr>
          <a:xfrm>
            <a:off x="7393362" y="1337151"/>
            <a:ext cx="303427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클라우드 서버 구축 및 </a:t>
            </a:r>
            <a:r>
              <a:rPr lang="ko-KR" altLang="en-US" sz="1600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앱</a:t>
            </a: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제작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9" name="CustomShape 23"/>
          <p:cNvSpPr/>
          <p:nvPr/>
        </p:nvSpPr>
        <p:spPr>
          <a:xfrm>
            <a:off x="6847601" y="1915335"/>
            <a:ext cx="683197" cy="33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7393362" y="1926135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클라이언트 테스트 및 에이전트 개발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712800" y="5400598"/>
            <a:ext cx="691158" cy="333000"/>
          </a:xfrm>
          <a:prstGeom prst="rect">
            <a:avLst/>
          </a:prstGeom>
          <a:solidFill>
            <a:srgbClr val="EA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승윤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1245600" y="5411398"/>
            <a:ext cx="291898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  센서 설정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3" name="CustomShape 8"/>
          <p:cNvSpPr/>
          <p:nvPr/>
        </p:nvSpPr>
        <p:spPr>
          <a:xfrm>
            <a:off x="712800" y="5951346"/>
            <a:ext cx="691158" cy="333000"/>
          </a:xfrm>
          <a:prstGeom prst="rect">
            <a:avLst/>
          </a:prstGeom>
          <a:solidFill>
            <a:srgbClr val="A1D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성협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258560" y="5962146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 클라이언트 테스트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B498E78-50B8-40A6-9C39-17DFBA093E41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1BE07DA-812E-4B70-AA92-60629CBE731C}"/>
              </a:ext>
            </a:extLst>
          </p:cNvPr>
          <p:cNvSpPr/>
          <p:nvPr/>
        </p:nvSpPr>
        <p:spPr>
          <a:xfrm>
            <a:off x="776988" y="313200"/>
            <a:ext cx="3107943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altLang="ko-KR" sz="4000" i="1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090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930576" descr="EMB000001ec2b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8" y="1294554"/>
            <a:ext cx="4600647" cy="54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B1ADE2A-A9CA-459C-9A51-3204AFE683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D03D29A-37A1-443D-BEC8-F43827C7C08B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커뮤니케이션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8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9461128" descr="EMB000001ec2b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65" y="1376494"/>
            <a:ext cx="6127271" cy="25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35047200" descr="EMB000001ec2b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190902"/>
            <a:ext cx="61198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16C5519-DCFD-473B-B397-0AEB475C8C7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AB85336A-ECB8-4B0D-A6B6-4714BF3669CF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19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35047128" descr="EMB000001ec2b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1450516"/>
            <a:ext cx="611981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35048640" descr="EMB000001ec2b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052668"/>
            <a:ext cx="61198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5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2BFE9-BF65-4B33-A059-704FF80292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종프 비디오">
            <a:hlinkClick r:id="" action="ppaction://media"/>
            <a:extLst>
              <a:ext uri="{FF2B5EF4-FFF2-40B4-BE49-F238E27FC236}">
                <a16:creationId xmlns:a16="http://schemas.microsoft.com/office/drawing/2014/main" id="{8B69B6F6-A0E5-4467-BF38-B9AB407A4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799" y="697929"/>
            <a:ext cx="10194538" cy="55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Features &amp; Productivity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19403" y="981536"/>
            <a:ext cx="11568608" cy="384043"/>
          </a:xfrm>
        </p:spPr>
        <p:txBody>
          <a:bodyPr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</a:rPr>
              <a:t>Implementation of Smart System For Pet Fish Management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6881" y="2242523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각각의 센서를 모듈화 하여 필요한 센서의 추가와 제거가 용이하다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17" y="198132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하드웨어 모듈화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&amp;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패키징</a:t>
            </a:r>
          </a:p>
        </p:txBody>
      </p:sp>
      <p:sp>
        <p:nvSpPr>
          <p:cNvPr id="11" name="Frame 17"/>
          <p:cNvSpPr/>
          <p:nvPr/>
        </p:nvSpPr>
        <p:spPr>
          <a:xfrm>
            <a:off x="719403" y="2075870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719403" y="5465067"/>
            <a:ext cx="480228" cy="4842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6881" y="5522521"/>
            <a:ext cx="4799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Low cost integrated management service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B54B6-71A9-429E-A4CA-7E82C972D42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AD7705-FEE4-4190-BDD6-854DE741C8C2}"/>
              </a:ext>
            </a:extLst>
          </p:cNvPr>
          <p:cNvSpPr txBox="1"/>
          <p:nvPr/>
        </p:nvSpPr>
        <p:spPr>
          <a:xfrm>
            <a:off x="1401655" y="5891853"/>
            <a:ext cx="4589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restore the life cycle by systematically managing the upbringing of pet fish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81572F-CA5B-4B6D-A56E-5EC2CF1EEA15}"/>
              </a:ext>
            </a:extLst>
          </p:cNvPr>
          <p:cNvSpPr txBox="1"/>
          <p:nvPr/>
        </p:nvSpPr>
        <p:spPr>
          <a:xfrm>
            <a:off x="1296881" y="3313970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저렴한 비용으로 단일 대상에 대한 통합적 관리 서비스를 제공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01500-C91E-4EBC-ACFC-0B3DA6CAC756}"/>
              </a:ext>
            </a:extLst>
          </p:cNvPr>
          <p:cNvSpPr txBox="1"/>
          <p:nvPr/>
        </p:nvSpPr>
        <p:spPr>
          <a:xfrm>
            <a:off x="1296881" y="301196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cs typeface="Arial" pitchFamily="34" charset="0"/>
              </a:rPr>
              <a:t>단일 대상에 대한 통합관리 플랫폼</a:t>
            </a:r>
          </a:p>
        </p:txBody>
      </p:sp>
      <p:sp>
        <p:nvSpPr>
          <p:cNvPr id="20" name="Frame 17">
            <a:extLst>
              <a:ext uri="{FF2B5EF4-FFF2-40B4-BE49-F238E27FC236}">
                <a16:creationId xmlns:a16="http://schemas.microsoft.com/office/drawing/2014/main" id="{6B2F9B5C-5499-4E51-B8F0-8FB983A2BD76}"/>
              </a:ext>
            </a:extLst>
          </p:cNvPr>
          <p:cNvSpPr/>
          <p:nvPr/>
        </p:nvSpPr>
        <p:spPr>
          <a:xfrm>
            <a:off x="728167" y="3064747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9" name="그림 개체 틀 8" descr="실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A47E3ACC-9C5D-4B71-8F20-D906ED4785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" b="4579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DA2F36-5C7C-4687-8E9E-717D01814EA9}"/>
              </a:ext>
            </a:extLst>
          </p:cNvPr>
          <p:cNvSpPr txBox="1"/>
          <p:nvPr/>
        </p:nvSpPr>
        <p:spPr>
          <a:xfrm>
            <a:off x="1288117" y="4341488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인터넷만 있으면 언제든 서비스 제공 기능 이용가능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9811B-3D87-4C68-BBE5-07E51ACBD550}"/>
              </a:ext>
            </a:extLst>
          </p:cNvPr>
          <p:cNvSpPr txBox="1"/>
          <p:nvPr/>
        </p:nvSpPr>
        <p:spPr>
          <a:xfrm>
            <a:off x="1288117" y="407640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cs typeface="Arial" pitchFamily="34" charset="0"/>
              </a:rPr>
              <a:t>어디서든 서비스 이용가능</a:t>
            </a:r>
          </a:p>
        </p:txBody>
      </p:sp>
      <p:sp>
        <p:nvSpPr>
          <p:cNvPr id="28" name="Frame 17">
            <a:extLst>
              <a:ext uri="{FF2B5EF4-FFF2-40B4-BE49-F238E27FC236}">
                <a16:creationId xmlns:a16="http://schemas.microsoft.com/office/drawing/2014/main" id="{C0A1A7EA-78C3-4111-811B-3B9EC43581A9}"/>
              </a:ext>
            </a:extLst>
          </p:cNvPr>
          <p:cNvSpPr/>
          <p:nvPr/>
        </p:nvSpPr>
        <p:spPr>
          <a:xfrm>
            <a:off x="719403" y="4170950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02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Expectation Effectiveness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Implementation of Smart System For Pet Fish Management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6928" y="2279823"/>
            <a:ext cx="4337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itchFamily="34" charset="0"/>
                <a:cs typeface="Arial" pitchFamily="34" charset="0"/>
              </a:rPr>
              <a:t>반려어의 진입장벽을 낮출 수 있음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DB3B53-E622-470A-A241-661AD0633C3F}"/>
              </a:ext>
            </a:extLst>
          </p:cNvPr>
          <p:cNvSpPr/>
          <p:nvPr/>
        </p:nvSpPr>
        <p:spPr>
          <a:xfrm>
            <a:off x="10357479" y="3997458"/>
            <a:ext cx="1739900" cy="26870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5CAA0-4357-40F2-AFBF-5177A39414F4}"/>
              </a:ext>
            </a:extLst>
          </p:cNvPr>
          <p:cNvSpPr txBox="1"/>
          <p:nvPr/>
        </p:nvSpPr>
        <p:spPr>
          <a:xfrm>
            <a:off x="1318527" y="3820312"/>
            <a:ext cx="5451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저렴한 개발비용으로 통합 서비스를 제공함으로써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시장에 동기부여가 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1363FF-A7B1-473F-B35C-C716AB0B4C55}"/>
              </a:ext>
            </a:extLst>
          </p:cNvPr>
          <p:cNvSpPr txBox="1"/>
          <p:nvPr/>
        </p:nvSpPr>
        <p:spPr>
          <a:xfrm>
            <a:off x="1318527" y="2951560"/>
            <a:ext cx="59569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바쁜 현대인들의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반려어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양육에 유용하고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반려어의 생명주기를 보장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141575-D057-412F-9272-06A19A71554F}"/>
              </a:ext>
            </a:extLst>
          </p:cNvPr>
          <p:cNvSpPr txBox="1"/>
          <p:nvPr/>
        </p:nvSpPr>
        <p:spPr>
          <a:xfrm>
            <a:off x="1306927" y="4565954"/>
            <a:ext cx="66628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itchFamily="34" charset="0"/>
              </a:rPr>
              <a:t>동일한 기술을 반려어가 아닌 </a:t>
            </a: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IoT</a:t>
            </a:r>
            <a:r>
              <a:rPr lang="ko-KR" altLang="en-US" b="1" dirty="0">
                <a:latin typeface="Arial" panose="020B0604020202020204" pitchFamily="34" charset="0"/>
                <a:cs typeface="Arial" pitchFamily="34" charset="0"/>
              </a:rPr>
              <a:t>서비스가 이루어 지지 못하고있는 분야에도 적용가능</a:t>
            </a:r>
            <a:endParaRPr lang="en-US" altLang="ko-KR" b="1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56168B-036E-44A8-A78B-5D51E027892C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F64755-C5C6-4754-92D3-97D6447F5D9B}"/>
              </a:ext>
            </a:extLst>
          </p:cNvPr>
          <p:cNvGrpSpPr/>
          <p:nvPr/>
        </p:nvGrpSpPr>
        <p:grpSpPr>
          <a:xfrm>
            <a:off x="8096356" y="1777008"/>
            <a:ext cx="2867454" cy="4335582"/>
            <a:chOff x="5327014" y="1914218"/>
            <a:chExt cx="2867454" cy="433558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6AEA4A8-96A6-4DA9-BF86-5A6791A450CB}"/>
                </a:ext>
              </a:extLst>
            </p:cNvPr>
            <p:cNvGrpSpPr/>
            <p:nvPr/>
          </p:nvGrpSpPr>
          <p:grpSpPr>
            <a:xfrm>
              <a:off x="5327014" y="4034802"/>
              <a:ext cx="2867454" cy="2214998"/>
              <a:chOff x="3023754" y="3403834"/>
              <a:chExt cx="2867454" cy="22149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4" name="Trapezoid 33">
                <a:extLst>
                  <a:ext uri="{FF2B5EF4-FFF2-40B4-BE49-F238E27FC236}">
                    <a16:creationId xmlns:a16="http://schemas.microsoft.com/office/drawing/2014/main" id="{D56E53A1-9BDB-4E02-B976-344E72AEEB79}"/>
                  </a:ext>
                </a:extLst>
              </p:cNvPr>
              <p:cNvSpPr/>
              <p:nvPr/>
            </p:nvSpPr>
            <p:spPr>
              <a:xfrm>
                <a:off x="3965894" y="3403834"/>
                <a:ext cx="914400" cy="1739666"/>
              </a:xfrm>
              <a:custGeom>
                <a:avLst/>
                <a:gdLst>
                  <a:gd name="connsiteX0" fmla="*/ 0 w 914400"/>
                  <a:gd name="connsiteY0" fmla="*/ 1739666 h 1739666"/>
                  <a:gd name="connsiteX1" fmla="*/ 260357 w 914400"/>
                  <a:gd name="connsiteY1" fmla="*/ 0 h 1739666"/>
                  <a:gd name="connsiteX2" fmla="*/ 654043 w 914400"/>
                  <a:gd name="connsiteY2" fmla="*/ 0 h 1739666"/>
                  <a:gd name="connsiteX3" fmla="*/ 914400 w 914400"/>
                  <a:gd name="connsiteY3" fmla="*/ 1739666 h 1739666"/>
                  <a:gd name="connsiteX4" fmla="*/ 0 w 914400"/>
                  <a:gd name="connsiteY4" fmla="*/ 1739666 h 1739666"/>
                  <a:gd name="connsiteX0" fmla="*/ 0 w 914400"/>
                  <a:gd name="connsiteY0" fmla="*/ 1739666 h 1739666"/>
                  <a:gd name="connsiteX1" fmla="*/ 260357 w 914400"/>
                  <a:gd name="connsiteY1" fmla="*/ 0 h 1739666"/>
                  <a:gd name="connsiteX2" fmla="*/ 502739 w 914400"/>
                  <a:gd name="connsiteY2" fmla="*/ 142448 h 1739666"/>
                  <a:gd name="connsiteX3" fmla="*/ 654043 w 914400"/>
                  <a:gd name="connsiteY3" fmla="*/ 0 h 1739666"/>
                  <a:gd name="connsiteX4" fmla="*/ 914400 w 914400"/>
                  <a:gd name="connsiteY4" fmla="*/ 1739666 h 1739666"/>
                  <a:gd name="connsiteX5" fmla="*/ 0 w 914400"/>
                  <a:gd name="connsiteY5" fmla="*/ 1739666 h 1739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4400" h="1739666">
                    <a:moveTo>
                      <a:pt x="0" y="1739666"/>
                    </a:moveTo>
                    <a:lnTo>
                      <a:pt x="260357" y="0"/>
                    </a:lnTo>
                    <a:cubicBezTo>
                      <a:pt x="311996" y="-225"/>
                      <a:pt x="451100" y="142673"/>
                      <a:pt x="502739" y="142448"/>
                    </a:cubicBezTo>
                    <a:lnTo>
                      <a:pt x="654043" y="0"/>
                    </a:lnTo>
                    <a:lnTo>
                      <a:pt x="914400" y="1739666"/>
                    </a:lnTo>
                    <a:lnTo>
                      <a:pt x="0" y="17396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Chord 39">
                <a:extLst>
                  <a:ext uri="{FF2B5EF4-FFF2-40B4-BE49-F238E27FC236}">
                    <a16:creationId xmlns:a16="http://schemas.microsoft.com/office/drawing/2014/main" id="{9780491B-BD14-4D11-A3C2-990B6B5ADD8A}"/>
                  </a:ext>
                </a:extLst>
              </p:cNvPr>
              <p:cNvSpPr/>
              <p:nvPr/>
            </p:nvSpPr>
            <p:spPr>
              <a:xfrm>
                <a:off x="3269506" y="4673600"/>
                <a:ext cx="914400" cy="914400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hord 40">
                <a:extLst>
                  <a:ext uri="{FF2B5EF4-FFF2-40B4-BE49-F238E27FC236}">
                    <a16:creationId xmlns:a16="http://schemas.microsoft.com/office/drawing/2014/main" id="{9F0C05D1-62A1-492F-8565-6CA0F63F7C10}"/>
                  </a:ext>
                </a:extLst>
              </p:cNvPr>
              <p:cNvSpPr/>
              <p:nvPr/>
            </p:nvSpPr>
            <p:spPr>
              <a:xfrm>
                <a:off x="4321538" y="4501320"/>
                <a:ext cx="1117512" cy="1117512"/>
              </a:xfrm>
              <a:prstGeom prst="chord">
                <a:avLst>
                  <a:gd name="adj1" fmla="val 10342302"/>
                  <a:gd name="adj2" fmla="val 6558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Chord 41">
                <a:extLst>
                  <a:ext uri="{FF2B5EF4-FFF2-40B4-BE49-F238E27FC236}">
                    <a16:creationId xmlns:a16="http://schemas.microsoft.com/office/drawing/2014/main" id="{C7C8ED32-9106-4098-8986-4524C374CA4E}"/>
                  </a:ext>
                </a:extLst>
              </p:cNvPr>
              <p:cNvSpPr/>
              <p:nvPr/>
            </p:nvSpPr>
            <p:spPr>
              <a:xfrm>
                <a:off x="3726496" y="4402596"/>
                <a:ext cx="1010970" cy="1010970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hord 42">
                <a:extLst>
                  <a:ext uri="{FF2B5EF4-FFF2-40B4-BE49-F238E27FC236}">
                    <a16:creationId xmlns:a16="http://schemas.microsoft.com/office/drawing/2014/main" id="{BB8460F8-BAAF-4605-B213-0EDE708A9437}"/>
                  </a:ext>
                </a:extLst>
              </p:cNvPr>
              <p:cNvSpPr/>
              <p:nvPr/>
            </p:nvSpPr>
            <p:spPr>
              <a:xfrm>
                <a:off x="5109845" y="4752818"/>
                <a:ext cx="781363" cy="781363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hord 43">
                <a:extLst>
                  <a:ext uri="{FF2B5EF4-FFF2-40B4-BE49-F238E27FC236}">
                    <a16:creationId xmlns:a16="http://schemas.microsoft.com/office/drawing/2014/main" id="{D5484FE0-B07F-4CB1-AB5A-C688B71A15FF}"/>
                  </a:ext>
                </a:extLst>
              </p:cNvPr>
              <p:cNvSpPr/>
              <p:nvPr/>
            </p:nvSpPr>
            <p:spPr>
              <a:xfrm>
                <a:off x="3023754" y="4873433"/>
                <a:ext cx="540133" cy="540133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66CB3BB5-DFAE-4EEB-8C46-EA37647209BE}"/>
                </a:ext>
              </a:extLst>
            </p:cNvPr>
            <p:cNvGrpSpPr/>
            <p:nvPr/>
          </p:nvGrpSpPr>
          <p:grpSpPr>
            <a:xfrm>
              <a:off x="6083248" y="1914218"/>
              <a:ext cx="1304431" cy="2461875"/>
              <a:chOff x="3779988" y="1298141"/>
              <a:chExt cx="1304431" cy="2461875"/>
            </a:xfrm>
          </p:grpSpPr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D0978C03-2568-4195-98AC-84E499958E67}"/>
                  </a:ext>
                </a:extLst>
              </p:cNvPr>
              <p:cNvSpPr/>
              <p:nvPr/>
            </p:nvSpPr>
            <p:spPr>
              <a:xfrm>
                <a:off x="4333425" y="1298141"/>
                <a:ext cx="200205" cy="1710412"/>
              </a:xfrm>
              <a:custGeom>
                <a:avLst/>
                <a:gdLst>
                  <a:gd name="connsiteX0" fmla="*/ 86265 w 181155"/>
                  <a:gd name="connsiteY0" fmla="*/ 0 h 1708031"/>
                  <a:gd name="connsiteX1" fmla="*/ 0 w 181155"/>
                  <a:gd name="connsiteY1" fmla="*/ 1682151 h 1708031"/>
                  <a:gd name="connsiteX2" fmla="*/ 181155 w 181155"/>
                  <a:gd name="connsiteY2" fmla="*/ 1708031 h 1708031"/>
                  <a:gd name="connsiteX3" fmla="*/ 86265 w 181155"/>
                  <a:gd name="connsiteY3" fmla="*/ 0 h 1708031"/>
                  <a:gd name="connsiteX0" fmla="*/ 86265 w 181155"/>
                  <a:gd name="connsiteY0" fmla="*/ 0 h 1708031"/>
                  <a:gd name="connsiteX1" fmla="*/ 0 w 181155"/>
                  <a:gd name="connsiteY1" fmla="*/ 1682151 h 1708031"/>
                  <a:gd name="connsiteX2" fmla="*/ 181155 w 181155"/>
                  <a:gd name="connsiteY2" fmla="*/ 1708031 h 1708031"/>
                  <a:gd name="connsiteX3" fmla="*/ 100462 w 181155"/>
                  <a:gd name="connsiteY3" fmla="*/ 4405 h 1708031"/>
                  <a:gd name="connsiteX4" fmla="*/ 86265 w 181155"/>
                  <a:gd name="connsiteY4" fmla="*/ 0 h 1708031"/>
                  <a:gd name="connsiteX0" fmla="*/ 76740 w 181155"/>
                  <a:gd name="connsiteY0" fmla="*/ 5120 h 1703626"/>
                  <a:gd name="connsiteX1" fmla="*/ 0 w 181155"/>
                  <a:gd name="connsiteY1" fmla="*/ 1677746 h 1703626"/>
                  <a:gd name="connsiteX2" fmla="*/ 181155 w 181155"/>
                  <a:gd name="connsiteY2" fmla="*/ 1703626 h 1703626"/>
                  <a:gd name="connsiteX3" fmla="*/ 100462 w 181155"/>
                  <a:gd name="connsiteY3" fmla="*/ 0 h 1703626"/>
                  <a:gd name="connsiteX4" fmla="*/ 76740 w 181155"/>
                  <a:gd name="connsiteY4" fmla="*/ 5120 h 1703626"/>
                  <a:gd name="connsiteX0" fmla="*/ 76740 w 181155"/>
                  <a:gd name="connsiteY0" fmla="*/ 0 h 1698506"/>
                  <a:gd name="connsiteX1" fmla="*/ 0 w 181155"/>
                  <a:gd name="connsiteY1" fmla="*/ 1672626 h 1698506"/>
                  <a:gd name="connsiteX2" fmla="*/ 181155 w 181155"/>
                  <a:gd name="connsiteY2" fmla="*/ 1698506 h 1698506"/>
                  <a:gd name="connsiteX3" fmla="*/ 93318 w 181155"/>
                  <a:gd name="connsiteY3" fmla="*/ 6786 h 1698506"/>
                  <a:gd name="connsiteX4" fmla="*/ 76740 w 181155"/>
                  <a:gd name="connsiteY4" fmla="*/ 0 h 1698506"/>
                  <a:gd name="connsiteX0" fmla="*/ 79122 w 181155"/>
                  <a:gd name="connsiteY0" fmla="*/ 5120 h 1691720"/>
                  <a:gd name="connsiteX1" fmla="*/ 0 w 181155"/>
                  <a:gd name="connsiteY1" fmla="*/ 1665840 h 1691720"/>
                  <a:gd name="connsiteX2" fmla="*/ 181155 w 181155"/>
                  <a:gd name="connsiteY2" fmla="*/ 1691720 h 1691720"/>
                  <a:gd name="connsiteX3" fmla="*/ 93318 w 181155"/>
                  <a:gd name="connsiteY3" fmla="*/ 0 h 1691720"/>
                  <a:gd name="connsiteX4" fmla="*/ 79122 w 181155"/>
                  <a:gd name="connsiteY4" fmla="*/ 5120 h 1691720"/>
                  <a:gd name="connsiteX0" fmla="*/ 79122 w 181155"/>
                  <a:gd name="connsiteY0" fmla="*/ 0 h 1686600"/>
                  <a:gd name="connsiteX1" fmla="*/ 0 w 181155"/>
                  <a:gd name="connsiteY1" fmla="*/ 1660720 h 1686600"/>
                  <a:gd name="connsiteX2" fmla="*/ 181155 w 181155"/>
                  <a:gd name="connsiteY2" fmla="*/ 1686600 h 1686600"/>
                  <a:gd name="connsiteX3" fmla="*/ 93318 w 181155"/>
                  <a:gd name="connsiteY3" fmla="*/ 4405 h 1686600"/>
                  <a:gd name="connsiteX4" fmla="*/ 79122 w 181155"/>
                  <a:gd name="connsiteY4" fmla="*/ 0 h 1686600"/>
                  <a:gd name="connsiteX0" fmla="*/ 93410 w 195443"/>
                  <a:gd name="connsiteY0" fmla="*/ 0 h 1708345"/>
                  <a:gd name="connsiteX1" fmla="*/ 0 w 195443"/>
                  <a:gd name="connsiteY1" fmla="*/ 1708345 h 1708345"/>
                  <a:gd name="connsiteX2" fmla="*/ 195443 w 195443"/>
                  <a:gd name="connsiteY2" fmla="*/ 1686600 h 1708345"/>
                  <a:gd name="connsiteX3" fmla="*/ 107606 w 195443"/>
                  <a:gd name="connsiteY3" fmla="*/ 4405 h 1708345"/>
                  <a:gd name="connsiteX4" fmla="*/ 93410 w 195443"/>
                  <a:gd name="connsiteY4" fmla="*/ 0 h 1708345"/>
                  <a:gd name="connsiteX0" fmla="*/ 93410 w 200205"/>
                  <a:gd name="connsiteY0" fmla="*/ 0 h 1710412"/>
                  <a:gd name="connsiteX1" fmla="*/ 0 w 200205"/>
                  <a:gd name="connsiteY1" fmla="*/ 1708345 h 1710412"/>
                  <a:gd name="connsiteX2" fmla="*/ 200205 w 200205"/>
                  <a:gd name="connsiteY2" fmla="*/ 1710412 h 1710412"/>
                  <a:gd name="connsiteX3" fmla="*/ 107606 w 200205"/>
                  <a:gd name="connsiteY3" fmla="*/ 4405 h 1710412"/>
                  <a:gd name="connsiteX4" fmla="*/ 93410 w 200205"/>
                  <a:gd name="connsiteY4" fmla="*/ 0 h 171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05" h="1710412">
                    <a:moveTo>
                      <a:pt x="93410" y="0"/>
                    </a:moveTo>
                    <a:lnTo>
                      <a:pt x="0" y="1708345"/>
                    </a:lnTo>
                    <a:lnTo>
                      <a:pt x="200205" y="1710412"/>
                    </a:lnTo>
                    <a:cubicBezTo>
                      <a:pt x="171720" y="1183812"/>
                      <a:pt x="136091" y="531005"/>
                      <a:pt x="107606" y="4405"/>
                    </a:cubicBezTo>
                    <a:lnTo>
                      <a:pt x="9341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BB322932-0396-4F6C-8F11-8CD00741E748}"/>
                  </a:ext>
                </a:extLst>
              </p:cNvPr>
              <p:cNvSpPr/>
              <p:nvPr/>
            </p:nvSpPr>
            <p:spPr>
              <a:xfrm flipH="1">
                <a:off x="4441313" y="1380365"/>
                <a:ext cx="643106" cy="1707892"/>
              </a:xfrm>
              <a:custGeom>
                <a:avLst/>
                <a:gdLst>
                  <a:gd name="connsiteX0" fmla="*/ 621102 w 621102"/>
                  <a:gd name="connsiteY0" fmla="*/ 0 h 1690778"/>
                  <a:gd name="connsiteX1" fmla="*/ 0 w 621102"/>
                  <a:gd name="connsiteY1" fmla="*/ 1690778 h 1690778"/>
                  <a:gd name="connsiteX2" fmla="*/ 560717 w 621102"/>
                  <a:gd name="connsiteY2" fmla="*/ 1492370 h 1690778"/>
                  <a:gd name="connsiteX3" fmla="*/ 621102 w 621102"/>
                  <a:gd name="connsiteY3" fmla="*/ 0 h 1690778"/>
                  <a:gd name="connsiteX0" fmla="*/ 643106 w 643106"/>
                  <a:gd name="connsiteY0" fmla="*/ 0 h 1707892"/>
                  <a:gd name="connsiteX1" fmla="*/ 0 w 643106"/>
                  <a:gd name="connsiteY1" fmla="*/ 1707892 h 1707892"/>
                  <a:gd name="connsiteX2" fmla="*/ 560717 w 643106"/>
                  <a:gd name="connsiteY2" fmla="*/ 1509484 h 1707892"/>
                  <a:gd name="connsiteX3" fmla="*/ 643106 w 643106"/>
                  <a:gd name="connsiteY3" fmla="*/ 0 h 170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06" h="1707892">
                    <a:moveTo>
                      <a:pt x="643106" y="0"/>
                    </a:moveTo>
                    <a:lnTo>
                      <a:pt x="0" y="1707892"/>
                    </a:lnTo>
                    <a:lnTo>
                      <a:pt x="560717" y="1509484"/>
                    </a:lnTo>
                    <a:lnTo>
                      <a:pt x="64310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A6DA2CB5-A797-48A4-BC35-1C6B84D75629}"/>
                  </a:ext>
                </a:extLst>
              </p:cNvPr>
              <p:cNvSpPr/>
              <p:nvPr/>
            </p:nvSpPr>
            <p:spPr>
              <a:xfrm>
                <a:off x="3779988" y="1380365"/>
                <a:ext cx="643106" cy="1707892"/>
              </a:xfrm>
              <a:custGeom>
                <a:avLst/>
                <a:gdLst>
                  <a:gd name="connsiteX0" fmla="*/ 621102 w 621102"/>
                  <a:gd name="connsiteY0" fmla="*/ 0 h 1690778"/>
                  <a:gd name="connsiteX1" fmla="*/ 0 w 621102"/>
                  <a:gd name="connsiteY1" fmla="*/ 1690778 h 1690778"/>
                  <a:gd name="connsiteX2" fmla="*/ 560717 w 621102"/>
                  <a:gd name="connsiteY2" fmla="*/ 1492370 h 1690778"/>
                  <a:gd name="connsiteX3" fmla="*/ 621102 w 621102"/>
                  <a:gd name="connsiteY3" fmla="*/ 0 h 1690778"/>
                  <a:gd name="connsiteX0" fmla="*/ 643106 w 643106"/>
                  <a:gd name="connsiteY0" fmla="*/ 0 h 1707892"/>
                  <a:gd name="connsiteX1" fmla="*/ 0 w 643106"/>
                  <a:gd name="connsiteY1" fmla="*/ 1707892 h 1707892"/>
                  <a:gd name="connsiteX2" fmla="*/ 560717 w 643106"/>
                  <a:gd name="connsiteY2" fmla="*/ 1509484 h 1707892"/>
                  <a:gd name="connsiteX3" fmla="*/ 643106 w 643106"/>
                  <a:gd name="connsiteY3" fmla="*/ 0 h 170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06" h="1707892">
                    <a:moveTo>
                      <a:pt x="643106" y="0"/>
                    </a:moveTo>
                    <a:lnTo>
                      <a:pt x="0" y="1707892"/>
                    </a:lnTo>
                    <a:lnTo>
                      <a:pt x="560717" y="1509484"/>
                    </a:lnTo>
                    <a:lnTo>
                      <a:pt x="64310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29F5AB8B-B779-41CE-B904-CD427C4B6744}"/>
                  </a:ext>
                </a:extLst>
              </p:cNvPr>
              <p:cNvSpPr/>
              <p:nvPr/>
            </p:nvSpPr>
            <p:spPr>
              <a:xfrm>
                <a:off x="3810452" y="3008553"/>
                <a:ext cx="1186798" cy="751463"/>
              </a:xfrm>
              <a:custGeom>
                <a:avLst/>
                <a:gdLst/>
                <a:ahLst/>
                <a:cxnLst/>
                <a:rect l="l" t="t" r="r" b="b"/>
                <a:pathLst>
                  <a:path w="1186798" h="751463">
                    <a:moveTo>
                      <a:pt x="571900" y="18996"/>
                    </a:moveTo>
                    <a:cubicBezTo>
                      <a:pt x="463937" y="77983"/>
                      <a:pt x="428075" y="330281"/>
                      <a:pt x="651355" y="487491"/>
                    </a:cubicBezTo>
                    <a:cubicBezTo>
                      <a:pt x="595490" y="341069"/>
                      <a:pt x="632624" y="268838"/>
                      <a:pt x="668711" y="195562"/>
                    </a:cubicBezTo>
                    <a:cubicBezTo>
                      <a:pt x="669313" y="232813"/>
                      <a:pt x="631252" y="312906"/>
                      <a:pt x="724853" y="359561"/>
                    </a:cubicBezTo>
                    <a:cubicBezTo>
                      <a:pt x="681048" y="219220"/>
                      <a:pt x="866081" y="175012"/>
                      <a:pt x="671806" y="20041"/>
                    </a:cubicBezTo>
                    <a:cubicBezTo>
                      <a:pt x="952810" y="60640"/>
                      <a:pt x="870180" y="203640"/>
                      <a:pt x="936973" y="347687"/>
                    </a:cubicBezTo>
                    <a:cubicBezTo>
                      <a:pt x="888101" y="356187"/>
                      <a:pt x="817286" y="225711"/>
                      <a:pt x="833200" y="287502"/>
                    </a:cubicBezTo>
                    <a:cubicBezTo>
                      <a:pt x="916717" y="531671"/>
                      <a:pt x="666903" y="538643"/>
                      <a:pt x="746240" y="751463"/>
                    </a:cubicBezTo>
                    <a:cubicBezTo>
                      <a:pt x="499659" y="737527"/>
                      <a:pt x="571782" y="508334"/>
                      <a:pt x="455818" y="452601"/>
                    </a:cubicBezTo>
                    <a:cubicBezTo>
                      <a:pt x="424343" y="446974"/>
                      <a:pt x="386598" y="472693"/>
                      <a:pt x="456483" y="587233"/>
                    </a:cubicBezTo>
                    <a:cubicBezTo>
                      <a:pt x="49466" y="283924"/>
                      <a:pt x="335238" y="35996"/>
                      <a:pt x="571900" y="18996"/>
                    </a:cubicBezTo>
                    <a:close/>
                    <a:moveTo>
                      <a:pt x="1179221" y="0"/>
                    </a:moveTo>
                    <a:lnTo>
                      <a:pt x="1186798" y="0"/>
                    </a:lnTo>
                    <a:lnTo>
                      <a:pt x="1186190" y="4819"/>
                    </a:lnTo>
                    <a:close/>
                    <a:moveTo>
                      <a:pt x="0" y="0"/>
                    </a:moveTo>
                    <a:lnTo>
                      <a:pt x="29871" y="0"/>
                    </a:lnTo>
                    <a:lnTo>
                      <a:pt x="2400" y="1899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945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291731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스케쥴 차트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53A14-C3D9-48C9-B72D-3A3077662024}"/>
              </a:ext>
            </a:extLst>
          </p:cNvPr>
          <p:cNvGrpSpPr/>
          <p:nvPr/>
        </p:nvGrpSpPr>
        <p:grpSpPr>
          <a:xfrm>
            <a:off x="806596" y="1476375"/>
            <a:ext cx="10807408" cy="4350556"/>
            <a:chOff x="0" y="1316766"/>
            <a:chExt cx="12192000" cy="55412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376D-8243-423A-8F0A-D7FA80871B57}"/>
                </a:ext>
              </a:extLst>
            </p:cNvPr>
            <p:cNvSpPr/>
            <p:nvPr/>
          </p:nvSpPr>
          <p:spPr>
            <a:xfrm>
              <a:off x="0" y="6477000"/>
              <a:ext cx="12192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830BE-FDE9-4C65-B4BD-1697C8850EDC}"/>
                </a:ext>
              </a:extLst>
            </p:cNvPr>
            <p:cNvSpPr/>
            <p:nvPr/>
          </p:nvSpPr>
          <p:spPr>
            <a:xfrm>
              <a:off x="266700" y="1316766"/>
              <a:ext cx="11601450" cy="381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21B1E-591F-48B4-9AF2-A4F0145CFBA7}"/>
                </a:ext>
              </a:extLst>
            </p:cNvPr>
            <p:cNvSpPr txBox="1"/>
            <p:nvPr/>
          </p:nvSpPr>
          <p:spPr>
            <a:xfrm>
              <a:off x="316229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917AB-4A04-4DEB-AA02-42A59DCDD063}"/>
                </a:ext>
              </a:extLst>
            </p:cNvPr>
            <p:cNvSpPr txBox="1"/>
            <p:nvPr/>
          </p:nvSpPr>
          <p:spPr>
            <a:xfrm>
              <a:off x="361952" y="2451135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Establish Develop Environment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76594-9A29-446B-8CC2-867025D31086}"/>
                </a:ext>
              </a:extLst>
            </p:cNvPr>
            <p:cNvSpPr txBox="1"/>
            <p:nvPr/>
          </p:nvSpPr>
          <p:spPr>
            <a:xfrm>
              <a:off x="319086" y="3924863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Sensor Module Functions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E3ED6-F446-4144-88D7-527EB4F2D274}"/>
                </a:ext>
              </a:extLst>
            </p:cNvPr>
            <p:cNvSpPr txBox="1"/>
            <p:nvPr/>
          </p:nvSpPr>
          <p:spPr>
            <a:xfrm>
              <a:off x="361952" y="320868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AWS Server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develop Agent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4E1B0-1E43-42E3-88A4-21CC3A2C7A95}"/>
                </a:ext>
              </a:extLst>
            </p:cNvPr>
            <p:cNvSpPr txBox="1"/>
            <p:nvPr/>
          </p:nvSpPr>
          <p:spPr>
            <a:xfrm>
              <a:off x="390527" y="526345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function and error correct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45340-CDA5-44F3-9BF5-197BDA0DA0F5}"/>
                </a:ext>
              </a:extLst>
            </p:cNvPr>
            <p:cNvSpPr txBox="1"/>
            <p:nvPr/>
          </p:nvSpPr>
          <p:spPr>
            <a:xfrm>
              <a:off x="371475" y="5927978"/>
              <a:ext cx="20955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test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5073781-CC74-4F0F-9E95-C25ABF0E6437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2095500"/>
              <a:ext cx="0" cy="40195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7AE84-9019-4C9F-B48A-CFB25A82E405}"/>
                </a:ext>
              </a:extLst>
            </p:cNvPr>
            <p:cNvSpPr txBox="1"/>
            <p:nvPr/>
          </p:nvSpPr>
          <p:spPr>
            <a:xfrm>
              <a:off x="3848096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47125-47DF-4773-B394-7D1FF2CA6864}"/>
                </a:ext>
              </a:extLst>
            </p:cNvPr>
            <p:cNvSpPr txBox="1"/>
            <p:nvPr/>
          </p:nvSpPr>
          <p:spPr>
            <a:xfrm>
              <a:off x="453388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C54A-1D75-4185-B420-4A6A8614BAA7}"/>
                </a:ext>
              </a:extLst>
            </p:cNvPr>
            <p:cNvSpPr txBox="1"/>
            <p:nvPr/>
          </p:nvSpPr>
          <p:spPr>
            <a:xfrm>
              <a:off x="5219682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2404DB-1590-43FF-98A9-EB2532EB1BF1}"/>
                </a:ext>
              </a:extLst>
            </p:cNvPr>
            <p:cNvSpPr txBox="1"/>
            <p:nvPr/>
          </p:nvSpPr>
          <p:spPr>
            <a:xfrm>
              <a:off x="5905506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5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5DEB23-5FF3-45F6-875A-9195A5B67608}"/>
                </a:ext>
              </a:extLst>
            </p:cNvPr>
            <p:cNvSpPr txBox="1"/>
            <p:nvPr/>
          </p:nvSpPr>
          <p:spPr>
            <a:xfrm>
              <a:off x="6591301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6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D2D9BE-ECB4-419C-8699-FB0EE9DB5897}"/>
                </a:ext>
              </a:extLst>
            </p:cNvPr>
            <p:cNvSpPr txBox="1"/>
            <p:nvPr/>
          </p:nvSpPr>
          <p:spPr>
            <a:xfrm>
              <a:off x="7277095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7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2FB26E-212D-4723-9D4E-D8DEF5EFC3DC}"/>
                </a:ext>
              </a:extLst>
            </p:cNvPr>
            <p:cNvSpPr txBox="1"/>
            <p:nvPr/>
          </p:nvSpPr>
          <p:spPr>
            <a:xfrm>
              <a:off x="7962889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8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EB358-994C-4705-898A-B20BA090A1A0}"/>
                </a:ext>
              </a:extLst>
            </p:cNvPr>
            <p:cNvSpPr txBox="1"/>
            <p:nvPr/>
          </p:nvSpPr>
          <p:spPr>
            <a:xfrm>
              <a:off x="8648683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9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E71FE-172E-4DCD-8A80-EA7D575283BC}"/>
                </a:ext>
              </a:extLst>
            </p:cNvPr>
            <p:cNvSpPr txBox="1"/>
            <p:nvPr/>
          </p:nvSpPr>
          <p:spPr>
            <a:xfrm>
              <a:off x="9334477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EFBD94-518D-4CD6-B194-42EC3FA9E363}"/>
                </a:ext>
              </a:extLst>
            </p:cNvPr>
            <p:cNvSpPr txBox="1"/>
            <p:nvPr/>
          </p:nvSpPr>
          <p:spPr>
            <a:xfrm>
              <a:off x="10020271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732172-A3F4-4CB9-9391-4ED49CC767EA}"/>
                </a:ext>
              </a:extLst>
            </p:cNvPr>
            <p:cNvSpPr txBox="1"/>
            <p:nvPr/>
          </p:nvSpPr>
          <p:spPr>
            <a:xfrm>
              <a:off x="10706065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74C788-AFC8-4A3C-B99B-CEE8FA871707}"/>
                </a:ext>
              </a:extLst>
            </p:cNvPr>
            <p:cNvSpPr txBox="1"/>
            <p:nvPr/>
          </p:nvSpPr>
          <p:spPr>
            <a:xfrm>
              <a:off x="400050" y="1903877"/>
              <a:ext cx="18288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Planning Project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89DF5-EF3E-4F11-A42E-7C3271F254D9}"/>
                </a:ext>
              </a:extLst>
            </p:cNvPr>
            <p:cNvSpPr txBox="1"/>
            <p:nvPr/>
          </p:nvSpPr>
          <p:spPr>
            <a:xfrm>
              <a:off x="3190859" y="195432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7C77A-B256-4B69-8219-8428D75C6151}"/>
                </a:ext>
              </a:extLst>
            </p:cNvPr>
            <p:cNvSpPr txBox="1"/>
            <p:nvPr/>
          </p:nvSpPr>
          <p:spPr>
            <a:xfrm>
              <a:off x="3819518" y="2481754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9F697-63BC-49BE-BC9C-790B2BD9AB42}"/>
                </a:ext>
              </a:extLst>
            </p:cNvPr>
            <p:cNvSpPr txBox="1"/>
            <p:nvPr/>
          </p:nvSpPr>
          <p:spPr>
            <a:xfrm>
              <a:off x="4533889" y="2482661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190CA-478F-46A8-98A7-927E61A8872C}"/>
                </a:ext>
              </a:extLst>
            </p:cNvPr>
            <p:cNvSpPr txBox="1"/>
            <p:nvPr/>
          </p:nvSpPr>
          <p:spPr>
            <a:xfrm>
              <a:off x="4505311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D628A2-82DC-4F43-8553-EFA42578F545}"/>
                </a:ext>
              </a:extLst>
            </p:cNvPr>
            <p:cNvSpPr txBox="1"/>
            <p:nvPr/>
          </p:nvSpPr>
          <p:spPr>
            <a:xfrm>
              <a:off x="5219682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D6EA6-12B5-473B-94E0-F2FE33FAAE73}"/>
                </a:ext>
              </a:extLst>
            </p:cNvPr>
            <p:cNvSpPr txBox="1"/>
            <p:nvPr/>
          </p:nvSpPr>
          <p:spPr>
            <a:xfrm>
              <a:off x="52292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635D5-5D26-40FA-82CA-C9903FAC631C}"/>
                </a:ext>
              </a:extLst>
            </p:cNvPr>
            <p:cNvSpPr txBox="1"/>
            <p:nvPr/>
          </p:nvSpPr>
          <p:spPr>
            <a:xfrm>
              <a:off x="5905506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70C30C-EFEA-4D28-94A7-331232DD4DE5}"/>
                </a:ext>
              </a:extLst>
            </p:cNvPr>
            <p:cNvSpPr txBox="1"/>
            <p:nvPr/>
          </p:nvSpPr>
          <p:spPr>
            <a:xfrm>
              <a:off x="65913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940F1-C6B8-4151-81AA-753AF97F463F}"/>
                </a:ext>
              </a:extLst>
            </p:cNvPr>
            <p:cNvSpPr txBox="1"/>
            <p:nvPr/>
          </p:nvSpPr>
          <p:spPr>
            <a:xfrm>
              <a:off x="5934090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03A42D-5C42-4D94-86FF-619F3E019345}"/>
                </a:ext>
              </a:extLst>
            </p:cNvPr>
            <p:cNvSpPr txBox="1"/>
            <p:nvPr/>
          </p:nvSpPr>
          <p:spPr>
            <a:xfrm>
              <a:off x="6591301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1E2357-E789-4B77-AB5B-595BCB2BAF0D}"/>
                </a:ext>
              </a:extLst>
            </p:cNvPr>
            <p:cNvSpPr txBox="1"/>
            <p:nvPr/>
          </p:nvSpPr>
          <p:spPr>
            <a:xfrm>
              <a:off x="7310438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15F8E5-5881-46A8-8F7E-E4341FD5468B}"/>
                </a:ext>
              </a:extLst>
            </p:cNvPr>
            <p:cNvSpPr txBox="1"/>
            <p:nvPr/>
          </p:nvSpPr>
          <p:spPr>
            <a:xfrm>
              <a:off x="9301139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7CAC4-A771-48ED-AFF1-184FFC6C112C}"/>
                </a:ext>
              </a:extLst>
            </p:cNvPr>
            <p:cNvSpPr txBox="1"/>
            <p:nvPr/>
          </p:nvSpPr>
          <p:spPr>
            <a:xfrm>
              <a:off x="10020271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78090F-2922-4D5C-80BB-D3D1376FB230}"/>
                </a:ext>
              </a:extLst>
            </p:cNvPr>
            <p:cNvSpPr txBox="1"/>
            <p:nvPr/>
          </p:nvSpPr>
          <p:spPr>
            <a:xfrm>
              <a:off x="10706065" y="5936686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B08D0-76F2-40A7-9FCE-4A2C3B3E3648}"/>
                </a:ext>
              </a:extLst>
            </p:cNvPr>
            <p:cNvSpPr txBox="1"/>
            <p:nvPr/>
          </p:nvSpPr>
          <p:spPr>
            <a:xfrm>
              <a:off x="400050" y="4642854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App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user interface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EC19E-65F5-4E7A-9001-BE0E0EE19FE2}"/>
                </a:ext>
              </a:extLst>
            </p:cNvPr>
            <p:cNvSpPr txBox="1"/>
            <p:nvPr/>
          </p:nvSpPr>
          <p:spPr>
            <a:xfrm>
              <a:off x="7294562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5AFD9-B77E-411F-9734-46B217257E32}"/>
                </a:ext>
              </a:extLst>
            </p:cNvPr>
            <p:cNvSpPr txBox="1"/>
            <p:nvPr/>
          </p:nvSpPr>
          <p:spPr>
            <a:xfrm>
              <a:off x="7967652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816494-BEA1-438B-ACB6-F4D3239D95F0}"/>
                </a:ext>
              </a:extLst>
            </p:cNvPr>
            <p:cNvSpPr txBox="1"/>
            <p:nvPr/>
          </p:nvSpPr>
          <p:spPr>
            <a:xfrm>
              <a:off x="8604224" y="477829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427524-D2E5-4F4A-966F-E446B2F4D1B4}"/>
                </a:ext>
              </a:extLst>
            </p:cNvPr>
            <p:cNvSpPr txBox="1"/>
            <p:nvPr/>
          </p:nvSpPr>
          <p:spPr>
            <a:xfrm>
              <a:off x="7997823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78265D-7C15-4EF2-B2AE-660E4E3C98F2}"/>
                </a:ext>
              </a:extLst>
            </p:cNvPr>
            <p:cNvSpPr txBox="1"/>
            <p:nvPr/>
          </p:nvSpPr>
          <p:spPr>
            <a:xfrm>
              <a:off x="8615345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696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24080" y="457200"/>
            <a:ext cx="5942880" cy="5942880"/>
          </a:xfrm>
          <a:prstGeom prst="ellipse">
            <a:avLst/>
          </a:prstGeom>
          <a:noFill/>
          <a:ln w="19044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4341122" y="2921040"/>
            <a:ext cx="3508439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latin typeface="굴림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3551EB-C8AC-4D55-8E05-1AE02478855A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66" y="1310054"/>
            <a:ext cx="5197080" cy="53560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2A8A64-1ED2-4EFE-87B8-3A433E3DF25B}"/>
              </a:ext>
            </a:extLst>
          </p:cNvPr>
          <p:cNvSpPr/>
          <p:nvPr/>
        </p:nvSpPr>
        <p:spPr>
          <a:xfrm>
            <a:off x="5819775" y="2047875"/>
            <a:ext cx="231775" cy="8255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D8ABA-33AC-4CD5-91E9-14632BD6B83E}"/>
              </a:ext>
            </a:extLst>
          </p:cNvPr>
          <p:cNvSpPr txBox="1"/>
          <p:nvPr/>
        </p:nvSpPr>
        <p:spPr>
          <a:xfrm>
            <a:off x="5578475" y="2085975"/>
            <a:ext cx="14605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>
                <a:solidFill>
                  <a:schemeClr val="accent1">
                    <a:lumMod val="50000"/>
                  </a:schemeClr>
                </a:solidFill>
              </a:rPr>
              <a:t>SENSOR DEVICE</a:t>
            </a:r>
            <a:endParaRPr lang="ko-KR" altLang="en-US" sz="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63729-4A21-4917-B8B5-54634957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0" y="1468757"/>
            <a:ext cx="2804200" cy="3920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01833C-708E-4A90-BD90-03FDA62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79" y="1458481"/>
            <a:ext cx="2804201" cy="394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9B3682-A64C-4B0D-992E-E4013F400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89" y="1448126"/>
            <a:ext cx="2804200" cy="3961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6F2089-F3BC-4942-AFA9-C18E3852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9" y="1468757"/>
            <a:ext cx="2717852" cy="3920486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313F66C0-BBFC-46B8-A77C-2814A4B50956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E852574-166B-4A45-BE65-26817CE44B6D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Description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245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E6F7A8DD-DB12-4EFB-AB16-92EDB3DD7E1E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0C21916-E5F6-4AAF-92C2-270A69EC4793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ko-KR" alt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36" y="926168"/>
            <a:ext cx="4731079" cy="59318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306D9F-423C-4EF0-AEA1-CD600FEF5E1B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AC6DCE7-3AD0-4441-9E74-705FE7B4FDBF}"/>
              </a:ext>
            </a:extLst>
          </p:cNvPr>
          <p:cNvSpPr/>
          <p:nvPr/>
        </p:nvSpPr>
        <p:spPr>
          <a:xfrm>
            <a:off x="731827" y="313200"/>
            <a:ext cx="2641598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구조</a:t>
            </a:r>
            <a:endParaRPr lang="en-US" altLang="ko-KR" sz="4000" b="0" i="1" strike="noStrike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US" sz="2000" b="0" strike="noStrike" spc="-1" dirty="0">
              <a:latin typeface="굴림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11" y="1058773"/>
            <a:ext cx="8795679" cy="561584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E837CD-C878-45BF-A6C5-EDC1F47A1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0773" y="4368050"/>
            <a:ext cx="1525678" cy="1336675"/>
          </a:xfrm>
          <a:prstGeom prst="bentConnector3">
            <a:avLst>
              <a:gd name="adj1" fmla="val 9994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95C93E-4643-4B8E-973A-9D75137EE004}"/>
              </a:ext>
            </a:extLst>
          </p:cNvPr>
          <p:cNvSpPr txBox="1"/>
          <p:nvPr/>
        </p:nvSpPr>
        <p:spPr>
          <a:xfrm>
            <a:off x="6743700" y="5522228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Sensor Data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845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</TotalTime>
  <Words>1067</Words>
  <Application>Microsoft Office PowerPoint</Application>
  <PresentationFormat>와이드스크린</PresentationFormat>
  <Paragraphs>309</Paragraphs>
  <Slides>57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굴림</vt:lpstr>
      <vt:lpstr>나눔고딕 ExtraBold</vt:lpstr>
      <vt:lpstr>나눔스퀘어</vt:lpstr>
      <vt:lpstr>나눔스퀘어 ExtraBold</vt:lpstr>
      <vt:lpstr>나눔스퀘어 Light</vt:lpstr>
      <vt:lpstr>바탕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크레벅스</dc:creator>
  <dc:description/>
  <cp:lastModifiedBy>경석 오</cp:lastModifiedBy>
  <cp:revision>755</cp:revision>
  <dcterms:created xsi:type="dcterms:W3CDTF">2018-01-12T04:05:40Z</dcterms:created>
  <dcterms:modified xsi:type="dcterms:W3CDTF">2019-12-15T14:44:12Z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